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948" r:id="rId3"/>
    <p:sldId id="951" r:id="rId4"/>
    <p:sldId id="950" r:id="rId5"/>
    <p:sldId id="952" r:id="rId6"/>
    <p:sldId id="953" r:id="rId7"/>
    <p:sldId id="954" r:id="rId8"/>
    <p:sldId id="95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3B3EA7-F2EC-494A-801D-AECDD3246CC9}">
          <p14:sldIdLst>
            <p14:sldId id="256"/>
            <p14:sldId id="948"/>
            <p14:sldId id="951"/>
            <p14:sldId id="950"/>
            <p14:sldId id="952"/>
            <p14:sldId id="953"/>
            <p14:sldId id="954"/>
            <p14:sldId id="9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FF2"/>
    <a:srgbClr val="F4C3C1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82824" autoAdjust="0"/>
  </p:normalViewPr>
  <p:slideViewPr>
    <p:cSldViewPr snapToGrid="0" snapToObjects="1">
      <p:cViewPr varScale="1">
        <p:scale>
          <a:sx n="81" d="100"/>
          <a:sy n="81" d="100"/>
        </p:scale>
        <p:origin x="18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79A156D4-3AD4-4A61-8CA7-B633DD265F09}"/>
    <pc:docChg chg="modSld">
      <pc:chgData name="" userId="" providerId="" clId="Web-{79A156D4-3AD4-4A61-8CA7-B633DD265F09}" dt="2018-12-10T14:36:20.039" v="19" actId="20577"/>
      <pc:docMkLst>
        <pc:docMk/>
      </pc:docMkLst>
      <pc:sldChg chg="modSp">
        <pc:chgData name="" userId="" providerId="" clId="Web-{79A156D4-3AD4-4A61-8CA7-B633DD265F09}" dt="2018-12-10T14:36:20.039" v="18" actId="20577"/>
        <pc:sldMkLst>
          <pc:docMk/>
          <pc:sldMk cId="851217904" sldId="290"/>
        </pc:sldMkLst>
        <pc:spChg chg="mod">
          <ac:chgData name="" userId="" providerId="" clId="Web-{79A156D4-3AD4-4A61-8CA7-B633DD265F09}" dt="2018-12-10T14:36:20.039" v="18" actId="20577"/>
          <ac:spMkLst>
            <pc:docMk/>
            <pc:sldMk cId="851217904" sldId="290"/>
            <ac:spMk id="5" creationId="{8E9B25F5-898B-914E-A486-8DBE23BFF2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A863D-1763-9E43-961A-AAB849785724}" type="datetimeFigureOut">
              <a:rPr lang="en-US" smtClean="0"/>
              <a:t>6/6/19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2F09C-6077-5D4E-8210-82B62227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62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02F09C-6077-5D4E-8210-82B6222734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08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F09C-6077-5D4E-8210-82B6222734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55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F09C-6077-5D4E-8210-82B6222734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39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F09C-6077-5D4E-8210-82B6222734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7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F09C-6077-5D4E-8210-82B6222734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0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F09C-6077-5D4E-8210-82B6222734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72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F09C-6077-5D4E-8210-82B6222734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5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02F09C-6077-5D4E-8210-82B6222734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5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8F5CF-1C62-BC44-BCD3-3868D2376137}" type="datetime1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6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D1D9E-7D70-624E-A281-C9D0878C6994}" type="datetime1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9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55926-9A47-5F4C-8C89-7F7E1FE8730B}" type="datetime1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7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A40ECD8-22EE-3A44-91EA-3859516A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EC65F0-AA7D-FE4E-A243-BC99C366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713A1-0458-E848-ABD4-EC4FCAE42215}" type="datetime1">
              <a:rPr lang="en-US" smtClean="0"/>
              <a:t>6/6/19</a:t>
            </a:fld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1439A586-09ED-0F49-8ED2-6D6617D6B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4AEA871-DFD1-664E-B7ED-06B82C9C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6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713A1-0458-E848-ABD4-EC4FCAE42215}" type="datetime1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2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7C821-DEDD-4F45-9955-1FABF3DD3DD3}" type="datetime1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52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8CF88-300E-234C-BA9D-96820B62CF94}" type="datetime1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3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673D7-2DB1-494E-BE7E-8EAAA06C7A38}" type="datetime1">
              <a:rPr lang="en-US" smtClean="0"/>
              <a:t>6/6/19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6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99C3-B1AD-A945-BC14-FE6E75DF3C6F}" type="datetime1">
              <a:rPr lang="en-US" smtClean="0"/>
              <a:t>6/6/19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17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50981-9433-E54E-AF3F-C3F0C3EDB3AF}" type="datetime1">
              <a:rPr lang="en-US" smtClean="0"/>
              <a:t>6/6/19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79C0B-0B52-D248-9160-7492BCC6BF96}" type="datetime1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6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28B69-0731-CD45-A565-C0F33ACCCE99}" type="datetime1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1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706F9-85B1-A14B-84F8-695A2CB7D282}" type="datetime1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7C924-0B49-8946-B29D-4F8F41623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6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1E2581-B311-3C4D-B21B-FCBAE571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16D3-9D56-D545-BAD4-29CF2EF25A84}"/>
              </a:ext>
            </a:extLst>
          </p:cNvPr>
          <p:cNvSpPr txBox="1"/>
          <p:nvPr/>
        </p:nvSpPr>
        <p:spPr>
          <a:xfrm>
            <a:off x="3568440" y="3808770"/>
            <a:ext cx="5304957" cy="13388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Raymond Wang, </a:t>
            </a:r>
            <a:r>
              <a:rPr lang="en-US" sz="2800" dirty="0" err="1"/>
              <a:t>Yangdongling</a:t>
            </a:r>
            <a:r>
              <a:rPr lang="en-US" sz="2800" dirty="0"/>
              <a:t> Liu</a:t>
            </a:r>
          </a:p>
          <a:p>
            <a:pPr algn="ctr"/>
            <a:r>
              <a:rPr lang="en-US" sz="2400" dirty="0"/>
              <a:t>DATA_SCI 423 | Final Project</a:t>
            </a:r>
          </a:p>
          <a:p>
            <a:pPr algn="ctr"/>
            <a:r>
              <a:rPr lang="en-US" sz="2400" dirty="0"/>
              <a:t>Northwestern University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1CAC54-8DC8-1D47-A41A-7EFD6F5350F1}"/>
              </a:ext>
            </a:extLst>
          </p:cNvPr>
          <p:cNvSpPr txBox="1">
            <a:spLocks/>
          </p:cNvSpPr>
          <p:nvPr/>
        </p:nvSpPr>
        <p:spPr>
          <a:xfrm>
            <a:off x="1041428" y="1594502"/>
            <a:ext cx="10358980" cy="14547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Understanding Alloy Steel Composition-Property Relationships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4517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27136-287E-4592-88B6-BD179FD5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938A3-A0A0-4556-8F04-2034B254DB88}"/>
              </a:ext>
            </a:extLst>
          </p:cNvPr>
          <p:cNvSpPr txBox="1"/>
          <p:nvPr/>
        </p:nvSpPr>
        <p:spPr>
          <a:xfrm>
            <a:off x="6378" y="0"/>
            <a:ext cx="2610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Motivation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8FFA8A-CF43-4976-9FFC-CD0B65C0DC66}"/>
              </a:ext>
            </a:extLst>
          </p:cNvPr>
          <p:cNvCxnSpPr>
            <a:cxnSpLocks/>
          </p:cNvCxnSpPr>
          <p:nvPr/>
        </p:nvCxnSpPr>
        <p:spPr>
          <a:xfrm>
            <a:off x="-11944" y="558650"/>
            <a:ext cx="1793447" cy="0"/>
          </a:xfrm>
          <a:prstGeom prst="straightConnector1">
            <a:avLst/>
          </a:prstGeom>
          <a:ln w="25400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Content Placeholder 3">
            <a:extLst>
              <a:ext uri="{FF2B5EF4-FFF2-40B4-BE49-F238E27FC236}">
                <a16:creationId xmlns:a16="http://schemas.microsoft.com/office/drawing/2014/main" id="{AA42CBEC-A29F-2F4B-9A83-2B05E3DA4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94" y="1238150"/>
            <a:ext cx="4480382" cy="26317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08F96A9-D309-A24B-953C-DE56BFB41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552"/>
          <a:stretch/>
        </p:blipFill>
        <p:spPr>
          <a:xfrm>
            <a:off x="7118821" y="1238151"/>
            <a:ext cx="4480383" cy="263172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94812BB-FAEB-7C4B-BC22-C59D9E72A302}"/>
              </a:ext>
            </a:extLst>
          </p:cNvPr>
          <p:cNvSpPr txBox="1"/>
          <p:nvPr/>
        </p:nvSpPr>
        <p:spPr>
          <a:xfrm>
            <a:off x="3386214" y="4528625"/>
            <a:ext cx="5972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Computational models (e.g. FEM) are typically intensive in numerical operations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F0E0C9-113C-E947-8F9B-C0B8259407E5}"/>
              </a:ext>
            </a:extLst>
          </p:cNvPr>
          <p:cNvSpPr txBox="1"/>
          <p:nvPr/>
        </p:nvSpPr>
        <p:spPr>
          <a:xfrm>
            <a:off x="7378261" y="763865"/>
            <a:ext cx="4220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AISI 3140 steel (97.1% Fe, 1.1% Ni, …)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4B554A45-4C79-1D41-96E6-CB9C73A415EB}"/>
              </a:ext>
            </a:extLst>
          </p:cNvPr>
          <p:cNvSpPr/>
          <p:nvPr/>
        </p:nvSpPr>
        <p:spPr>
          <a:xfrm>
            <a:off x="5517931" y="2059878"/>
            <a:ext cx="1182414" cy="599089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38EA6F-98DD-2C49-A504-7D3FBC62211D}"/>
              </a:ext>
            </a:extLst>
          </p:cNvPr>
          <p:cNvSpPr txBox="1"/>
          <p:nvPr/>
        </p:nvSpPr>
        <p:spPr>
          <a:xfrm>
            <a:off x="5565228" y="1688215"/>
            <a:ext cx="1182414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14869E-B930-A447-B56A-8120C16E190F}"/>
              </a:ext>
            </a:extLst>
          </p:cNvPr>
          <p:cNvSpPr txBox="1"/>
          <p:nvPr/>
        </p:nvSpPr>
        <p:spPr>
          <a:xfrm>
            <a:off x="3082158" y="5821817"/>
            <a:ext cx="7236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Could data-driven machine learning models help?</a:t>
            </a:r>
          </a:p>
        </p:txBody>
      </p:sp>
    </p:spTree>
    <p:extLst>
      <p:ext uri="{BB962C8B-B14F-4D97-AF65-F5344CB8AC3E}">
        <p14:creationId xmlns:p14="http://schemas.microsoft.com/office/powerpoint/2010/main" val="330527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27136-287E-4592-88B6-BD179FD5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938A3-A0A0-4556-8F04-2034B254DB88}"/>
              </a:ext>
            </a:extLst>
          </p:cNvPr>
          <p:cNvSpPr txBox="1"/>
          <p:nvPr/>
        </p:nvSpPr>
        <p:spPr>
          <a:xfrm>
            <a:off x="6377" y="0"/>
            <a:ext cx="3304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Project Overview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8FFA8A-CF43-4976-9FFC-CD0B65C0DC66}"/>
              </a:ext>
            </a:extLst>
          </p:cNvPr>
          <p:cNvCxnSpPr>
            <a:cxnSpLocks/>
          </p:cNvCxnSpPr>
          <p:nvPr/>
        </p:nvCxnSpPr>
        <p:spPr>
          <a:xfrm>
            <a:off x="-11944" y="558650"/>
            <a:ext cx="2676316" cy="0"/>
          </a:xfrm>
          <a:prstGeom prst="straightConnector1">
            <a:avLst/>
          </a:prstGeom>
          <a:ln w="25400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9AE1946-60F9-E746-B120-FAD08AFA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67" y="996964"/>
            <a:ext cx="6861645" cy="51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7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27136-287E-4592-88B6-BD179FD5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938A3-A0A0-4556-8F04-2034B254DB88}"/>
              </a:ext>
            </a:extLst>
          </p:cNvPr>
          <p:cNvSpPr txBox="1"/>
          <p:nvPr/>
        </p:nvSpPr>
        <p:spPr>
          <a:xfrm>
            <a:off x="6378" y="0"/>
            <a:ext cx="608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Acquisition and Preprocessing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8FFA8A-CF43-4976-9FFC-CD0B65C0DC66}"/>
              </a:ext>
            </a:extLst>
          </p:cNvPr>
          <p:cNvCxnSpPr>
            <a:cxnSpLocks/>
          </p:cNvCxnSpPr>
          <p:nvPr/>
        </p:nvCxnSpPr>
        <p:spPr>
          <a:xfrm>
            <a:off x="-11944" y="558650"/>
            <a:ext cx="5293392" cy="0"/>
          </a:xfrm>
          <a:prstGeom prst="straightConnector1">
            <a:avLst/>
          </a:prstGeom>
          <a:ln w="25400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4A217-BF86-BF4B-A19A-4ECFFAF4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70" y="1051098"/>
            <a:ext cx="6290905" cy="2377902"/>
          </a:xfrm>
          <a:prstGeom prst="rect">
            <a:avLst/>
          </a:prstGeom>
          <a:ln>
            <a:solidFill>
              <a:srgbClr val="002060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A808B44-819C-2643-A8AF-4E2593626221}"/>
              </a:ext>
            </a:extLst>
          </p:cNvPr>
          <p:cNvGrpSpPr/>
          <p:nvPr/>
        </p:nvGrpSpPr>
        <p:grpSpPr>
          <a:xfrm>
            <a:off x="462670" y="1030223"/>
            <a:ext cx="11584596" cy="5350059"/>
            <a:chOff x="462670" y="1030223"/>
            <a:chExt cx="11584596" cy="535005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E81541-BE23-E545-9302-B90900FD5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9081"/>
            <a:stretch/>
          </p:blipFill>
          <p:spPr>
            <a:xfrm>
              <a:off x="462670" y="3855634"/>
              <a:ext cx="6337738" cy="2524648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8EBADE6-8DD2-0840-B3D9-1462B73C985B}"/>
                </a:ext>
              </a:extLst>
            </p:cNvPr>
            <p:cNvGrpSpPr/>
            <p:nvPr/>
          </p:nvGrpSpPr>
          <p:grpSpPr>
            <a:xfrm>
              <a:off x="7252139" y="1030223"/>
              <a:ext cx="4795127" cy="5122255"/>
              <a:chOff x="7252139" y="1030223"/>
              <a:chExt cx="4795127" cy="512225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81B398-1D30-1243-B7C2-2DA23C32B0F8}"/>
                  </a:ext>
                </a:extLst>
              </p:cNvPr>
              <p:cNvSpPr txBox="1"/>
              <p:nvPr/>
            </p:nvSpPr>
            <p:spPr>
              <a:xfrm>
                <a:off x="7252139" y="1030223"/>
                <a:ext cx="19864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855 Instances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BCD46D-1D2F-054D-B0B8-349656F28270}"/>
                  </a:ext>
                </a:extLst>
              </p:cNvPr>
              <p:cNvSpPr txBox="1"/>
              <p:nvPr/>
            </p:nvSpPr>
            <p:spPr>
              <a:xfrm>
                <a:off x="7554308" y="2403344"/>
                <a:ext cx="4492958" cy="1384995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Thermal conductivity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Specific heat capacity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Hardness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Electrical resistivity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Elongation at break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Bulk modulus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Modulus of elasticity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Shear modulus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Poisson ratio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Tensile strength at yield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Ultimate tensile strength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E4C035-142A-CB43-804F-93C457E6DA4F}"/>
                  </a:ext>
                </a:extLst>
              </p:cNvPr>
              <p:cNvSpPr txBox="1"/>
              <p:nvPr/>
            </p:nvSpPr>
            <p:spPr>
              <a:xfrm>
                <a:off x="7252139" y="1834303"/>
                <a:ext cx="320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13 Physical properties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C74C3B-AA95-6342-A7E2-3525D8C37E62}"/>
                  </a:ext>
                </a:extLst>
              </p:cNvPr>
              <p:cNvSpPr txBox="1"/>
              <p:nvPr/>
            </p:nvSpPr>
            <p:spPr>
              <a:xfrm>
                <a:off x="7252139" y="4132724"/>
                <a:ext cx="3200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10 Features (% weight of element)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DE9966-6B4D-474D-A952-56E4C983C2F2}"/>
                  </a:ext>
                </a:extLst>
              </p:cNvPr>
              <p:cNvSpPr txBox="1"/>
              <p:nvPr/>
            </p:nvSpPr>
            <p:spPr>
              <a:xfrm>
                <a:off x="7554308" y="4982927"/>
                <a:ext cx="4492958" cy="1169551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Carbon, C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Sulfur,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Silicon, Si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Phosphorous, 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Manganese, 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Chromium, Cr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Nickel, Ni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Molybdenum, Mo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Copper, Cu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133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27136-287E-4592-88B6-BD179FD5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938A3-A0A0-4556-8F04-2034B254DB88}"/>
              </a:ext>
            </a:extLst>
          </p:cNvPr>
          <p:cNvSpPr txBox="1"/>
          <p:nvPr/>
        </p:nvSpPr>
        <p:spPr>
          <a:xfrm>
            <a:off x="6378" y="0"/>
            <a:ext cx="227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Analysis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8FFA8A-CF43-4976-9FFC-CD0B65C0DC66}"/>
              </a:ext>
            </a:extLst>
          </p:cNvPr>
          <p:cNvCxnSpPr>
            <a:cxnSpLocks/>
          </p:cNvCxnSpPr>
          <p:nvPr/>
        </p:nvCxnSpPr>
        <p:spPr>
          <a:xfrm>
            <a:off x="-11944" y="558650"/>
            <a:ext cx="2124523" cy="0"/>
          </a:xfrm>
          <a:prstGeom prst="straightConnector1">
            <a:avLst/>
          </a:prstGeom>
          <a:ln w="25400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A0AE67D-6CB5-0945-9478-83CA516B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5"/>
          <a:stretch/>
        </p:blipFill>
        <p:spPr>
          <a:xfrm>
            <a:off x="286364" y="1228984"/>
            <a:ext cx="6965771" cy="4374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52ED31-3C75-AD42-98C1-94D7059CA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4559" y="3953634"/>
            <a:ext cx="3361944" cy="2408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2A2651-0B21-7C43-84F7-77164752E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028" y="1088845"/>
            <a:ext cx="3228626" cy="26391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D8E156-17D6-1341-ACCF-400517F4704C}"/>
              </a:ext>
            </a:extLst>
          </p:cNvPr>
          <p:cNvSpPr txBox="1"/>
          <p:nvPr/>
        </p:nvSpPr>
        <p:spPr>
          <a:xfrm>
            <a:off x="8215201" y="413245"/>
            <a:ext cx="262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Visualizing selected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D31B8-E6E7-F748-8D59-4D44080C4971}"/>
              </a:ext>
            </a:extLst>
          </p:cNvPr>
          <p:cNvSpPr txBox="1"/>
          <p:nvPr/>
        </p:nvSpPr>
        <p:spPr>
          <a:xfrm>
            <a:off x="2608292" y="814109"/>
            <a:ext cx="2624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Heatmap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3F413-A318-8348-80CA-D2BAB9B83CEF}"/>
              </a:ext>
            </a:extLst>
          </p:cNvPr>
          <p:cNvSpPr txBox="1"/>
          <p:nvPr/>
        </p:nvSpPr>
        <p:spPr>
          <a:xfrm>
            <a:off x="2182616" y="5980829"/>
            <a:ext cx="3846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Qualitative relationship between composition and properties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43DC15C-99FD-7E4E-87AB-6A3B390C08C7}"/>
              </a:ext>
            </a:extLst>
          </p:cNvPr>
          <p:cNvSpPr/>
          <p:nvPr/>
        </p:nvSpPr>
        <p:spPr>
          <a:xfrm>
            <a:off x="1568858" y="5993629"/>
            <a:ext cx="372925" cy="6019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9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27136-287E-4592-88B6-BD179FD5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938A3-A0A0-4556-8F04-2034B254DB88}"/>
              </a:ext>
            </a:extLst>
          </p:cNvPr>
          <p:cNvSpPr txBox="1"/>
          <p:nvPr/>
        </p:nvSpPr>
        <p:spPr>
          <a:xfrm>
            <a:off x="6378" y="0"/>
            <a:ext cx="608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Machine Learning Model Performance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8FFA8A-CF43-4976-9FFC-CD0B65C0DC66}"/>
              </a:ext>
            </a:extLst>
          </p:cNvPr>
          <p:cNvCxnSpPr>
            <a:cxnSpLocks/>
          </p:cNvCxnSpPr>
          <p:nvPr/>
        </p:nvCxnSpPr>
        <p:spPr>
          <a:xfrm>
            <a:off x="-11944" y="558650"/>
            <a:ext cx="5797889" cy="0"/>
          </a:xfrm>
          <a:prstGeom prst="straightConnector1">
            <a:avLst/>
          </a:prstGeom>
          <a:ln w="25400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7D65B4D-7537-714B-82DD-BA68981C0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719" y="931160"/>
            <a:ext cx="5448492" cy="4823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409FF1-2E36-B943-B387-653E45F6FD88}"/>
              </a:ext>
            </a:extLst>
          </p:cNvPr>
          <p:cNvSpPr txBox="1"/>
          <p:nvPr/>
        </p:nvSpPr>
        <p:spPr>
          <a:xfrm>
            <a:off x="239732" y="965814"/>
            <a:ext cx="4987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Machine learning algorithms benchmarked: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D057D-E346-AD43-A4DC-BFD6B6879D0C}"/>
              </a:ext>
            </a:extLst>
          </p:cNvPr>
          <p:cNvSpPr txBox="1"/>
          <p:nvPr/>
        </p:nvSpPr>
        <p:spPr>
          <a:xfrm>
            <a:off x="6907925" y="5899239"/>
            <a:ext cx="439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70C0"/>
                </a:solidFill>
              </a:rPr>
              <a:t>XGBoost</a:t>
            </a:r>
            <a:r>
              <a:rPr lang="en-US" sz="2000" b="1" dirty="0">
                <a:solidFill>
                  <a:srgbClr val="0070C0"/>
                </a:solidFill>
              </a:rPr>
              <a:t> generally outperforms others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B7DCB-5C59-B245-8523-08565556C32D}"/>
              </a:ext>
            </a:extLst>
          </p:cNvPr>
          <p:cNvSpPr txBox="1"/>
          <p:nvPr/>
        </p:nvSpPr>
        <p:spPr>
          <a:xfrm>
            <a:off x="1224438" y="5167403"/>
            <a:ext cx="375802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Hyper-parameter tuning with grid search</a:t>
            </a:r>
          </a:p>
          <a:p>
            <a:endParaRPr lang="en-US" sz="6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5-fold cross-validation</a:t>
            </a:r>
          </a:p>
          <a:p>
            <a:r>
              <a:rPr lang="en-US" sz="2000" dirty="0"/>
              <a:t>     (75% training, 25% testing)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3D77E3-CF1F-4A4C-AAE9-F6762A1E73CB}"/>
              </a:ext>
            </a:extLst>
          </p:cNvPr>
          <p:cNvSpPr txBox="1"/>
          <p:nvPr/>
        </p:nvSpPr>
        <p:spPr>
          <a:xfrm>
            <a:off x="977462" y="1531038"/>
            <a:ext cx="54075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Least-Angle Regression with 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Kernel 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Support Vector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Stochastic Gradient Descent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Multi-layer Perceptron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AdaBoost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 Forest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Gradient Boosting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Extreme Gradient Boosting (</a:t>
            </a:r>
            <a:r>
              <a:rPr lang="en-US" sz="2000" dirty="0" err="1"/>
              <a:t>XGBoost</a:t>
            </a:r>
            <a:r>
              <a:rPr lang="en-US" sz="20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EE227-3301-1A41-B010-DC5536993DD6}"/>
              </a:ext>
            </a:extLst>
          </p:cNvPr>
          <p:cNvSpPr txBox="1"/>
          <p:nvPr/>
        </p:nvSpPr>
        <p:spPr>
          <a:xfrm>
            <a:off x="7669407" y="571895"/>
            <a:ext cx="2187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performance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E8B5CA-4E25-424D-8C43-E1151053D38D}"/>
              </a:ext>
            </a:extLst>
          </p:cNvPr>
          <p:cNvGrpSpPr/>
          <p:nvPr/>
        </p:nvGrpSpPr>
        <p:grpSpPr>
          <a:xfrm>
            <a:off x="9348961" y="1253083"/>
            <a:ext cx="1022388" cy="461665"/>
            <a:chOff x="9222833" y="1221551"/>
            <a:chExt cx="1022388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A360AB-6C73-E44E-AA9E-970BBE93C64F}"/>
                </a:ext>
              </a:extLst>
            </p:cNvPr>
            <p:cNvSpPr txBox="1"/>
            <p:nvPr/>
          </p:nvSpPr>
          <p:spPr>
            <a:xfrm>
              <a:off x="9342319" y="1221551"/>
              <a:ext cx="9029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Training</a:t>
              </a:r>
            </a:p>
            <a:p>
              <a:r>
                <a:rPr lang="en-US" sz="1200" dirty="0"/>
                <a:t>Testing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FA6FA74-3869-E447-9C4E-E9C47D6A8BBC}"/>
                </a:ext>
              </a:extLst>
            </p:cNvPr>
            <p:cNvSpPr/>
            <p:nvPr/>
          </p:nvSpPr>
          <p:spPr>
            <a:xfrm>
              <a:off x="9222833" y="1300492"/>
              <a:ext cx="109728" cy="109728"/>
            </a:xfrm>
            <a:prstGeom prst="ellipse">
              <a:avLst/>
            </a:prstGeom>
            <a:solidFill>
              <a:srgbClr val="0E4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DB5427A-6D88-0D42-B1DD-13C160A24A2A}"/>
                </a:ext>
              </a:extLst>
            </p:cNvPr>
            <p:cNvSpPr/>
            <p:nvPr/>
          </p:nvSpPr>
          <p:spPr>
            <a:xfrm>
              <a:off x="9238595" y="1509794"/>
              <a:ext cx="100584" cy="100584"/>
            </a:xfrm>
            <a:prstGeom prst="rect">
              <a:avLst/>
            </a:prstGeom>
            <a:solidFill>
              <a:srgbClr val="0E4F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26F7593-C5DD-6444-9194-154A94B16EE9}"/>
              </a:ext>
            </a:extLst>
          </p:cNvPr>
          <p:cNvSpPr/>
          <p:nvPr/>
        </p:nvSpPr>
        <p:spPr>
          <a:xfrm>
            <a:off x="1119350" y="5060730"/>
            <a:ext cx="3800050" cy="1629213"/>
          </a:xfrm>
          <a:prstGeom prst="roundRect">
            <a:avLst/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8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27136-287E-4592-88B6-BD179FD5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938A3-A0A0-4556-8F04-2034B254DB88}"/>
              </a:ext>
            </a:extLst>
          </p:cNvPr>
          <p:cNvSpPr txBox="1"/>
          <p:nvPr/>
        </p:nvSpPr>
        <p:spPr>
          <a:xfrm>
            <a:off x="6378" y="0"/>
            <a:ext cx="6520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Learning Thermal Properties with </a:t>
            </a:r>
            <a:r>
              <a:rPr lang="en-US" sz="2800" b="1" dirty="0" err="1"/>
              <a:t>XGBoost</a:t>
            </a:r>
            <a:endParaRPr lang="en-US" sz="28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8FFA8A-CF43-4976-9FFC-CD0B65C0DC66}"/>
              </a:ext>
            </a:extLst>
          </p:cNvPr>
          <p:cNvCxnSpPr>
            <a:cxnSpLocks/>
          </p:cNvCxnSpPr>
          <p:nvPr/>
        </p:nvCxnSpPr>
        <p:spPr>
          <a:xfrm>
            <a:off x="-11944" y="558650"/>
            <a:ext cx="6349682" cy="0"/>
          </a:xfrm>
          <a:prstGeom prst="straightConnector1">
            <a:avLst/>
          </a:prstGeom>
          <a:ln w="25400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8DF5933-A0FA-DC43-A576-05CE16FE4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53" y="1394514"/>
            <a:ext cx="4608784" cy="3807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90AE64-D777-8949-8E53-748FB441A3C3}"/>
              </a:ext>
            </a:extLst>
          </p:cNvPr>
          <p:cNvSpPr txBox="1"/>
          <p:nvPr/>
        </p:nvSpPr>
        <p:spPr>
          <a:xfrm>
            <a:off x="785886" y="5614787"/>
            <a:ext cx="4754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Over-fitting and under-fitting observed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B0B75-79D8-924D-9661-BFD4CA231C17}"/>
              </a:ext>
            </a:extLst>
          </p:cNvPr>
          <p:cNvSpPr txBox="1"/>
          <p:nvPr/>
        </p:nvSpPr>
        <p:spPr>
          <a:xfrm>
            <a:off x="1140317" y="863132"/>
            <a:ext cx="4608785" cy="38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use elemental composition as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F5F17-9B34-044E-ACF9-A78F887BE015}"/>
              </a:ext>
            </a:extLst>
          </p:cNvPr>
          <p:cNvSpPr txBox="1"/>
          <p:nvPr/>
        </p:nvSpPr>
        <p:spPr>
          <a:xfrm>
            <a:off x="6337738" y="5632763"/>
            <a:ext cx="5368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Having more data improves model performance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01A618F-90AF-2E4D-8D79-FC5686754F9B}"/>
              </a:ext>
            </a:extLst>
          </p:cNvPr>
          <p:cNvGrpSpPr/>
          <p:nvPr/>
        </p:nvGrpSpPr>
        <p:grpSpPr>
          <a:xfrm>
            <a:off x="1280624" y="954046"/>
            <a:ext cx="9771059" cy="4350767"/>
            <a:chOff x="1280624" y="954046"/>
            <a:chExt cx="9771059" cy="43507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AA5CB4-DBC1-0E4C-A4AF-2D7A542C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7771" y="1244615"/>
              <a:ext cx="4353912" cy="371733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3CB50C-47FC-9B4B-B3D3-4FDDF8969CDC}"/>
                </a:ext>
              </a:extLst>
            </p:cNvPr>
            <p:cNvSpPr txBox="1"/>
            <p:nvPr/>
          </p:nvSpPr>
          <p:spPr>
            <a:xfrm>
              <a:off x="7030079" y="954046"/>
              <a:ext cx="3817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Learning curve of thermal conductivity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8A0F70-B29E-564F-9A3C-BABB2837351A}"/>
                </a:ext>
              </a:extLst>
            </p:cNvPr>
            <p:cNvGrpSpPr/>
            <p:nvPr/>
          </p:nvGrpSpPr>
          <p:grpSpPr>
            <a:xfrm>
              <a:off x="1280624" y="3764775"/>
              <a:ext cx="7800314" cy="1540038"/>
              <a:chOff x="1280624" y="3764775"/>
              <a:chExt cx="7800314" cy="1540038"/>
            </a:xfrm>
          </p:grpSpPr>
          <p:sp>
            <p:nvSpPr>
              <p:cNvPr id="16" name="U-Turn Arrow 15">
                <a:extLst>
                  <a:ext uri="{FF2B5EF4-FFF2-40B4-BE49-F238E27FC236}">
                    <a16:creationId xmlns:a16="http://schemas.microsoft.com/office/drawing/2014/main" id="{32273429-672E-D54C-AB39-9F0D7D155D41}"/>
                  </a:ext>
                </a:extLst>
              </p:cNvPr>
              <p:cNvSpPr/>
              <p:nvPr/>
            </p:nvSpPr>
            <p:spPr>
              <a:xfrm rot="10800000" flipH="1">
                <a:off x="1343984" y="5039482"/>
                <a:ext cx="7736954" cy="265331"/>
              </a:xfrm>
              <a:prstGeom prst="uturnArrow">
                <a:avLst/>
              </a:prstGeom>
              <a:solidFill>
                <a:schemeClr val="accent2">
                  <a:lumMod val="60000"/>
                  <a:lumOff val="40000"/>
                  <a:alpha val="58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068C25B0-67DA-B24D-9F77-39D2BE4B57D5}"/>
                  </a:ext>
                </a:extLst>
              </p:cNvPr>
              <p:cNvSpPr/>
              <p:nvPr/>
            </p:nvSpPr>
            <p:spPr>
              <a:xfrm rot="698059">
                <a:off x="1280624" y="3764775"/>
                <a:ext cx="526850" cy="1310515"/>
              </a:xfrm>
              <a:prstGeom prst="parallelogram">
                <a:avLst/>
              </a:prstGeom>
              <a:solidFill>
                <a:schemeClr val="accent2">
                  <a:lumMod val="60000"/>
                  <a:lumOff val="40000"/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267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27136-287E-4592-88B6-BD179FD5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7C924-0B49-8946-B29D-4F8F41623BE0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938A3-A0A0-4556-8F04-2034B254DB88}"/>
              </a:ext>
            </a:extLst>
          </p:cNvPr>
          <p:cNvSpPr txBox="1"/>
          <p:nvPr/>
        </p:nvSpPr>
        <p:spPr>
          <a:xfrm>
            <a:off x="6378" y="0"/>
            <a:ext cx="220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Conclusions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8FFA8A-CF43-4976-9FFC-CD0B65C0DC66}"/>
              </a:ext>
            </a:extLst>
          </p:cNvPr>
          <p:cNvCxnSpPr>
            <a:cxnSpLocks/>
          </p:cNvCxnSpPr>
          <p:nvPr/>
        </p:nvCxnSpPr>
        <p:spPr>
          <a:xfrm>
            <a:off x="-11944" y="558650"/>
            <a:ext cx="1872275" cy="0"/>
          </a:xfrm>
          <a:prstGeom prst="straightConnector1">
            <a:avLst/>
          </a:prstGeom>
          <a:ln w="25400"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DC468BD-3B59-6242-A9B4-3D2910A1340A}"/>
              </a:ext>
            </a:extLst>
          </p:cNvPr>
          <p:cNvSpPr/>
          <p:nvPr/>
        </p:nvSpPr>
        <p:spPr>
          <a:xfrm>
            <a:off x="4399573" y="4672787"/>
            <a:ext cx="3392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6E41F-43E1-574C-ABDC-1BA0E7D8CF80}"/>
              </a:ext>
            </a:extLst>
          </p:cNvPr>
          <p:cNvSpPr txBox="1"/>
          <p:nvPr/>
        </p:nvSpPr>
        <p:spPr>
          <a:xfrm>
            <a:off x="2010103" y="1397675"/>
            <a:ext cx="85843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Wingdings" pitchFamily="2" charset="2"/>
              <a:buChar char="v"/>
            </a:pPr>
            <a:r>
              <a:rPr lang="en-US" sz="2400" dirty="0"/>
              <a:t>Machine learning models provide quantitative descriptions of alloy steel composition-property relationships</a:t>
            </a:r>
          </a:p>
          <a:p>
            <a:pPr marL="285750" indent="-285750">
              <a:spcBef>
                <a:spcPts val="2400"/>
              </a:spcBef>
              <a:buFont typeface="Wingdings" pitchFamily="2" charset="2"/>
              <a:buChar char="v"/>
            </a:pPr>
            <a:r>
              <a:rPr lang="en-US" sz="2400" dirty="0" err="1"/>
              <a:t>XGBoost</a:t>
            </a:r>
            <a:r>
              <a:rPr lang="en-US" sz="2400" dirty="0"/>
              <a:t> outperformed the other machine learning algorithms, and is particularly good at thermal conductivity prediction</a:t>
            </a:r>
          </a:p>
          <a:p>
            <a:pPr marL="285750" indent="-285750">
              <a:spcBef>
                <a:spcPts val="2400"/>
              </a:spcBef>
              <a:buFont typeface="Wingdings" pitchFamily="2" charset="2"/>
              <a:buChar char="v"/>
            </a:pPr>
            <a:r>
              <a:rPr lang="en-US" sz="2400" dirty="0"/>
              <a:t>Having more training data further improves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1741223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8616</TotalTime>
  <Words>311</Words>
  <Application>Microsoft Macintosh PowerPoint</Application>
  <PresentationFormat>Widescreen</PresentationFormat>
  <Paragraphs>91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Wang</dc:creator>
  <cp:lastModifiedBy>Raymond Wang</cp:lastModifiedBy>
  <cp:revision>3105</cp:revision>
  <dcterms:created xsi:type="dcterms:W3CDTF">2018-05-29T13:18:17Z</dcterms:created>
  <dcterms:modified xsi:type="dcterms:W3CDTF">2019-06-06T20:13:31Z</dcterms:modified>
</cp:coreProperties>
</file>